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heme/themeOverride5.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314" r:id="rId15"/>
    <p:sldId id="315" r:id="rId16"/>
    <p:sldId id="316" r:id="rId17"/>
    <p:sldId id="292" r:id="rId18"/>
    <p:sldId id="317" r:id="rId19"/>
    <p:sldId id="318" r:id="rId20"/>
    <p:sldId id="296" r:id="rId21"/>
    <p:sldId id="274" r:id="rId22"/>
    <p:sldId id="300" r:id="rId23"/>
    <p:sldId id="303"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4201" autoAdjust="0"/>
  </p:normalViewPr>
  <p:slideViewPr>
    <p:cSldViewPr>
      <p:cViewPr>
        <p:scale>
          <a:sx n="81" d="100"/>
          <a:sy n="81" d="100"/>
        </p:scale>
        <p:origin x="-1878" y="-126"/>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0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llerding\Desktop\New%20folder\Washington%20County%20graphs%20for%20PP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York County</c:v>
                </c:pt>
              </c:strCache>
            </c:strRef>
          </c:tx>
          <c:invertIfNegative val="0"/>
          <c:cat>
            <c:strRef>
              <c:f>'Top Health Issues'!$B$2:$D$2</c:f>
              <c:strCache>
                <c:ptCount val="3"/>
                <c:pt idx="0">
                  <c:v>Mental Health</c:v>
                </c:pt>
                <c:pt idx="1">
                  <c:v>Drug &amp; Alcohol Abuse</c:v>
                </c:pt>
                <c:pt idx="2">
                  <c:v>Obesity</c:v>
                </c:pt>
              </c:strCache>
            </c:strRef>
          </c:cat>
          <c:val>
            <c:numRef>
              <c:f>'Top Health Issues'!$B$3:$D$3</c:f>
              <c:numCache>
                <c:formatCode>0%</c:formatCode>
                <c:ptCount val="3"/>
                <c:pt idx="0">
                  <c:v>0.72</c:v>
                </c:pt>
                <c:pt idx="1">
                  <c:v>0.7</c:v>
                </c:pt>
                <c:pt idx="2">
                  <c:v>0.59</c:v>
                </c:pt>
              </c:numCache>
            </c:numRef>
          </c:val>
        </c:ser>
        <c:ser>
          <c:idx val="1"/>
          <c:order val="1"/>
          <c:tx>
            <c:strRef>
              <c:f>'Top Health Issues'!$A$4</c:f>
              <c:strCache>
                <c:ptCount val="1"/>
                <c:pt idx="0">
                  <c:v>Maine</c:v>
                </c:pt>
              </c:strCache>
            </c:strRef>
          </c:tx>
          <c:invertIfNegative val="0"/>
          <c:cat>
            <c:strRef>
              <c:f>'Top Health Issues'!$B$2:$D$2</c:f>
              <c:strCache>
                <c:ptCount val="3"/>
                <c:pt idx="0">
                  <c:v>Mental Health</c:v>
                </c:pt>
                <c:pt idx="1">
                  <c:v>Drug &amp; Alcohol Abuse</c:v>
                </c:pt>
                <c:pt idx="2">
                  <c:v>Obesity</c:v>
                </c:pt>
              </c:strCache>
            </c:strRef>
          </c:cat>
          <c:val>
            <c:numRef>
              <c:f>'Top Health Issues'!$B$4:$D$4</c:f>
              <c:numCache>
                <c:formatCode>0%</c:formatCode>
                <c:ptCount val="3"/>
                <c:pt idx="0">
                  <c:v>0.71</c:v>
                </c:pt>
                <c:pt idx="1">
                  <c:v>0.8</c:v>
                </c:pt>
                <c:pt idx="2">
                  <c:v>0.78</c:v>
                </c:pt>
              </c:numCache>
            </c:numRef>
          </c:val>
        </c:ser>
        <c:dLbls>
          <c:showLegendKey val="0"/>
          <c:showVal val="1"/>
          <c:showCatName val="0"/>
          <c:showSerName val="0"/>
          <c:showPercent val="0"/>
          <c:showBubbleSize val="0"/>
        </c:dLbls>
        <c:gapWidth val="150"/>
        <c:overlap val="-25"/>
        <c:axId val="99685888"/>
        <c:axId val="99687424"/>
      </c:barChart>
      <c:catAx>
        <c:axId val="99685888"/>
        <c:scaling>
          <c:orientation val="minMax"/>
        </c:scaling>
        <c:delete val="0"/>
        <c:axPos val="b"/>
        <c:majorTickMark val="none"/>
        <c:minorTickMark val="none"/>
        <c:tickLblPos val="nextTo"/>
        <c:crossAx val="99687424"/>
        <c:crosses val="autoZero"/>
        <c:auto val="1"/>
        <c:lblAlgn val="ctr"/>
        <c:lblOffset val="100"/>
        <c:noMultiLvlLbl val="0"/>
      </c:catAx>
      <c:valAx>
        <c:axId val="99687424"/>
        <c:scaling>
          <c:orientation val="minMax"/>
        </c:scaling>
        <c:delete val="1"/>
        <c:axPos val="l"/>
        <c:numFmt formatCode="0%" sourceLinked="1"/>
        <c:majorTickMark val="out"/>
        <c:minorTickMark val="none"/>
        <c:tickLblPos val="nextTo"/>
        <c:crossAx val="99685888"/>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a:t>
            </a:r>
          </a:p>
          <a:p>
            <a:pPr>
              <a:defRPr/>
            </a:pPr>
            <a:r>
              <a:rPr lang="en-US"/>
              <a:t>"Major" or "Critical" Problem</a:t>
            </a:r>
          </a:p>
        </c:rich>
      </c:tx>
      <c:layout/>
      <c:overlay val="0"/>
    </c:title>
    <c:autoTitleDeleted val="0"/>
    <c:plotArea>
      <c:layout/>
      <c:barChart>
        <c:barDir val="col"/>
        <c:grouping val="clustered"/>
        <c:varyColors val="0"/>
        <c:ser>
          <c:idx val="0"/>
          <c:order val="0"/>
          <c:tx>
            <c:strRef>
              <c:f>'Top Soc Determin'!$A$3</c:f>
              <c:strCache>
                <c:ptCount val="1"/>
                <c:pt idx="0">
                  <c:v>York County</c:v>
                </c:pt>
              </c:strCache>
            </c:strRef>
          </c:tx>
          <c:invertIfNegative val="0"/>
          <c:cat>
            <c:strRef>
              <c:f>'Top Soc Determin'!$B$2:$D$2</c:f>
              <c:strCache>
                <c:ptCount val="3"/>
                <c:pt idx="0">
                  <c:v>Poverty</c:v>
                </c:pt>
                <c:pt idx="1">
                  <c:v>Transportation</c:v>
                </c:pt>
                <c:pt idx="2">
                  <c:v>Access to Behavioral/Mental Health Care</c:v>
                </c:pt>
              </c:strCache>
            </c:strRef>
          </c:cat>
          <c:val>
            <c:numRef>
              <c:f>'Top Soc Determin'!$B$3:$D$3</c:f>
              <c:numCache>
                <c:formatCode>0%</c:formatCode>
                <c:ptCount val="3"/>
                <c:pt idx="0">
                  <c:v>0.68</c:v>
                </c:pt>
                <c:pt idx="1">
                  <c:v>0.64</c:v>
                </c:pt>
                <c:pt idx="2">
                  <c:v>0.63</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Access to Behavioral/Mental Health Care</c:v>
                </c:pt>
              </c:strCache>
            </c:strRef>
          </c:cat>
          <c:val>
            <c:numRef>
              <c:f>'Top Soc Determin'!$B$4:$D$4</c:f>
              <c:numCache>
                <c:formatCode>0%</c:formatCode>
                <c:ptCount val="3"/>
                <c:pt idx="0">
                  <c:v>0.78</c:v>
                </c:pt>
                <c:pt idx="1">
                  <c:v>0.67</c:v>
                </c:pt>
                <c:pt idx="2">
                  <c:v>0.67</c:v>
                </c:pt>
              </c:numCache>
            </c:numRef>
          </c:val>
        </c:ser>
        <c:dLbls>
          <c:showLegendKey val="0"/>
          <c:showVal val="1"/>
          <c:showCatName val="0"/>
          <c:showSerName val="0"/>
          <c:showPercent val="0"/>
          <c:showBubbleSize val="0"/>
        </c:dLbls>
        <c:gapWidth val="150"/>
        <c:overlap val="-25"/>
        <c:axId val="117614080"/>
        <c:axId val="117615616"/>
      </c:barChart>
      <c:catAx>
        <c:axId val="117614080"/>
        <c:scaling>
          <c:orientation val="minMax"/>
        </c:scaling>
        <c:delete val="0"/>
        <c:axPos val="b"/>
        <c:majorTickMark val="none"/>
        <c:minorTickMark val="none"/>
        <c:tickLblPos val="nextTo"/>
        <c:crossAx val="117615616"/>
        <c:crosses val="autoZero"/>
        <c:auto val="1"/>
        <c:lblAlgn val="ctr"/>
        <c:lblOffset val="100"/>
        <c:noMultiLvlLbl val="0"/>
      </c:catAx>
      <c:valAx>
        <c:axId val="117615616"/>
        <c:scaling>
          <c:orientation val="minMax"/>
        </c:scaling>
        <c:delete val="1"/>
        <c:axPos val="l"/>
        <c:numFmt formatCode="0%" sourceLinked="1"/>
        <c:majorTickMark val="out"/>
        <c:minorTickMark val="none"/>
        <c:tickLblPos val="nextTo"/>
        <c:crossAx val="117614080"/>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 Who Report Ever Having Anxiety or Depression</a:t>
            </a:r>
          </a:p>
        </c:rich>
      </c:tx>
      <c:layout/>
      <c:overlay val="0"/>
    </c:title>
    <c:autoTitleDeleted val="0"/>
    <c:plotArea>
      <c:layout>
        <c:manualLayout>
          <c:layoutTarget val="inner"/>
          <c:xMode val="edge"/>
          <c:yMode val="edge"/>
          <c:x val="1.7133956386292833E-2"/>
          <c:y val="0.21868805042040979"/>
          <c:w val="0.96417445482866049"/>
          <c:h val="0.69961399955216552"/>
        </c:manualLayout>
      </c:layout>
      <c:barChart>
        <c:barDir val="col"/>
        <c:grouping val="clustered"/>
        <c:varyColors val="0"/>
        <c:ser>
          <c:idx val="0"/>
          <c:order val="0"/>
          <c:tx>
            <c:strRef>
              <c:f>'Mental Health'!$A$3</c:f>
              <c:strCache>
                <c:ptCount val="1"/>
                <c:pt idx="0">
                  <c:v>York County</c:v>
                </c:pt>
              </c:strCache>
            </c:strRef>
          </c:tx>
          <c:invertIfNegative val="0"/>
          <c:dLbls>
            <c:dLbl>
              <c:idx val="1"/>
              <c:layout>
                <c:manualLayout>
                  <c:x val="-6.2305295950155761E-3"/>
                  <c:y val="9.241077145773291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Health'!$B$3:$C$3</c:f>
              <c:numCache>
                <c:formatCode>0%</c:formatCode>
                <c:ptCount val="2"/>
                <c:pt idx="0">
                  <c:v>0.19</c:v>
                </c:pt>
                <c:pt idx="1">
                  <c:v>0.22</c:v>
                </c:pt>
              </c:numCache>
            </c:numRef>
          </c:val>
        </c:ser>
        <c:ser>
          <c:idx val="1"/>
          <c:order val="1"/>
          <c:tx>
            <c:strRef>
              <c:f>'Mental Health'!$A$4</c:f>
              <c:strCache>
                <c:ptCount val="1"/>
                <c:pt idx="0">
                  <c:v>Maine</c:v>
                </c:pt>
              </c:strCache>
            </c:strRef>
          </c:tx>
          <c:invertIfNegative val="0"/>
          <c:dLbls>
            <c:dLbl>
              <c:idx val="1"/>
              <c:layout>
                <c:manualLayout>
                  <c:x val="0"/>
                  <c:y val="1.8482154291546524E-2"/>
                </c:manualLayout>
              </c:layout>
              <c:tx>
                <c:rich>
                  <a:bodyPr/>
                  <a:lstStyle/>
                  <a:p>
                    <a:r>
                      <a:rPr lang="en-US" dirty="0" smtClean="0"/>
                      <a:t>24%</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Health'!$B$4:$C$4</c:f>
              <c:numCache>
                <c:formatCode>0%</c:formatCode>
                <c:ptCount val="2"/>
                <c:pt idx="0">
                  <c:v>0.19</c:v>
                </c:pt>
                <c:pt idx="1">
                  <c:v>0.23</c:v>
                </c:pt>
              </c:numCache>
            </c:numRef>
          </c:val>
        </c:ser>
        <c:dLbls>
          <c:showLegendKey val="0"/>
          <c:showVal val="1"/>
          <c:showCatName val="0"/>
          <c:showSerName val="0"/>
          <c:showPercent val="0"/>
          <c:showBubbleSize val="0"/>
        </c:dLbls>
        <c:gapWidth val="150"/>
        <c:overlap val="-25"/>
        <c:axId val="59203584"/>
        <c:axId val="59205120"/>
      </c:barChart>
      <c:catAx>
        <c:axId val="59203584"/>
        <c:scaling>
          <c:orientation val="minMax"/>
        </c:scaling>
        <c:delete val="0"/>
        <c:axPos val="b"/>
        <c:majorTickMark val="none"/>
        <c:minorTickMark val="none"/>
        <c:tickLblPos val="nextTo"/>
        <c:crossAx val="59205120"/>
        <c:crosses val="autoZero"/>
        <c:auto val="1"/>
        <c:lblAlgn val="ctr"/>
        <c:lblOffset val="100"/>
        <c:noMultiLvlLbl val="0"/>
      </c:catAx>
      <c:valAx>
        <c:axId val="59205120"/>
        <c:scaling>
          <c:orientation val="minMax"/>
        </c:scaling>
        <c:delete val="1"/>
        <c:axPos val="l"/>
        <c:numFmt formatCode="0%" sourceLinked="1"/>
        <c:majorTickMark val="out"/>
        <c:minorTickMark val="none"/>
        <c:tickLblPos val="nextTo"/>
        <c:crossAx val="59203584"/>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 for Overdose</a:t>
            </a:r>
          </a:p>
          <a:p>
            <a:pPr>
              <a:defRPr/>
            </a:pPr>
            <a:r>
              <a:rPr lang="en-US"/>
              <a:t>per 100,000 Population</a:t>
            </a:r>
          </a:p>
        </c:rich>
      </c:tx>
      <c:layout/>
      <c:overlay val="0"/>
    </c:title>
    <c:autoTitleDeleted val="0"/>
    <c:plotArea>
      <c:layout/>
      <c:barChart>
        <c:barDir val="col"/>
        <c:grouping val="clustered"/>
        <c:varyColors val="0"/>
        <c:ser>
          <c:idx val="0"/>
          <c:order val="0"/>
          <c:tx>
            <c:strRef>
              <c:f>Drugs!$A$2</c:f>
              <c:strCache>
                <c:ptCount val="1"/>
                <c:pt idx="0">
                  <c:v>York County</c:v>
                </c:pt>
              </c:strCache>
            </c:strRef>
          </c:tx>
          <c:invertIfNegative val="0"/>
          <c:dLbls>
            <c:dLbl>
              <c:idx val="0"/>
              <c:layout>
                <c:manualLayout>
                  <c:x val="1.8951603012240293E-3"/>
                  <c:y val="1.52854941487070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445</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0</c:formatCode>
                <c:ptCount val="1"/>
                <c:pt idx="0">
                  <c:v>391.5</c:v>
                </c:pt>
              </c:numCache>
            </c:numRef>
          </c:val>
        </c:ser>
        <c:dLbls>
          <c:showLegendKey val="0"/>
          <c:showVal val="1"/>
          <c:showCatName val="0"/>
          <c:showSerName val="0"/>
          <c:showPercent val="0"/>
          <c:showBubbleSize val="0"/>
        </c:dLbls>
        <c:gapWidth val="150"/>
        <c:overlap val="-25"/>
        <c:axId val="100427264"/>
        <c:axId val="100428800"/>
      </c:barChart>
      <c:catAx>
        <c:axId val="100427264"/>
        <c:scaling>
          <c:orientation val="minMax"/>
        </c:scaling>
        <c:delete val="0"/>
        <c:axPos val="b"/>
        <c:majorTickMark val="none"/>
        <c:minorTickMark val="none"/>
        <c:tickLblPos val="nextTo"/>
        <c:crossAx val="100428800"/>
        <c:crosses val="autoZero"/>
        <c:auto val="1"/>
        <c:lblAlgn val="ctr"/>
        <c:lblOffset val="100"/>
        <c:noMultiLvlLbl val="0"/>
      </c:catAx>
      <c:valAx>
        <c:axId val="100428800"/>
        <c:scaling>
          <c:orientation val="minMax"/>
          <c:max val="500"/>
        </c:scaling>
        <c:delete val="1"/>
        <c:axPos val="l"/>
        <c:numFmt formatCode="General" sourceLinked="1"/>
        <c:majorTickMark val="out"/>
        <c:minorTickMark val="none"/>
        <c:tickLblPos val="nextTo"/>
        <c:crossAx val="100427264"/>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 Use Among High School Students</a:t>
            </a:r>
          </a:p>
        </c:rich>
      </c:tx>
      <c:layout/>
      <c:overlay val="0"/>
    </c:title>
    <c:autoTitleDeleted val="0"/>
    <c:plotArea>
      <c:layout/>
      <c:barChart>
        <c:barDir val="col"/>
        <c:grouping val="clustered"/>
        <c:varyColors val="0"/>
        <c:ser>
          <c:idx val="0"/>
          <c:order val="0"/>
          <c:tx>
            <c:strRef>
              <c:f>Drugs!$A$8</c:f>
              <c:strCache>
                <c:ptCount val="1"/>
                <c:pt idx="0">
                  <c:v>Cumberland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0.27</c:v>
                </c:pt>
                <c:pt idx="1">
                  <c:v>0.23</c:v>
                </c:pt>
                <c:pt idx="2">
                  <c:v>7.0000000000000007E-2</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0.216</c:v>
                </c:pt>
                <c:pt idx="2">
                  <c:v>5.6000000000000001E-2</c:v>
                </c:pt>
              </c:numCache>
            </c:numRef>
          </c:val>
        </c:ser>
        <c:dLbls>
          <c:showLegendKey val="0"/>
          <c:showVal val="1"/>
          <c:showCatName val="0"/>
          <c:showSerName val="0"/>
          <c:showPercent val="0"/>
          <c:showBubbleSize val="0"/>
        </c:dLbls>
        <c:gapWidth val="150"/>
        <c:overlap val="-25"/>
        <c:axId val="96955776"/>
        <c:axId val="96969856"/>
      </c:barChart>
      <c:catAx>
        <c:axId val="96955776"/>
        <c:scaling>
          <c:orientation val="minMax"/>
        </c:scaling>
        <c:delete val="0"/>
        <c:axPos val="b"/>
        <c:majorTickMark val="none"/>
        <c:minorTickMark val="none"/>
        <c:tickLblPos val="nextTo"/>
        <c:crossAx val="96969856"/>
        <c:crosses val="autoZero"/>
        <c:auto val="1"/>
        <c:lblAlgn val="ctr"/>
        <c:lblOffset val="100"/>
        <c:noMultiLvlLbl val="0"/>
      </c:catAx>
      <c:valAx>
        <c:axId val="96969856"/>
        <c:scaling>
          <c:orientation val="minMax"/>
        </c:scaling>
        <c:delete val="1"/>
        <c:axPos val="l"/>
        <c:numFmt formatCode="0%" sourceLinked="1"/>
        <c:majorTickMark val="out"/>
        <c:minorTickMark val="none"/>
        <c:tickLblPos val="nextTo"/>
        <c:crossAx val="96955776"/>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Obesity </a:t>
            </a:r>
          </a:p>
        </c:rich>
      </c:tx>
      <c:layout/>
      <c:overlay val="0"/>
    </c:title>
    <c:autoTitleDeleted val="0"/>
    <c:plotArea>
      <c:layout/>
      <c:barChart>
        <c:barDir val="col"/>
        <c:grouping val="clustered"/>
        <c:varyColors val="0"/>
        <c:ser>
          <c:idx val="0"/>
          <c:order val="0"/>
          <c:tx>
            <c:strRef>
              <c:f>Obesity!$A$5</c:f>
              <c:strCache>
                <c:ptCount val="1"/>
                <c:pt idx="0">
                  <c:v>Cumberland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0.28000000000000003</c:v>
                </c:pt>
                <c:pt idx="1">
                  <c:v>0.12</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97019392"/>
        <c:axId val="97020928"/>
      </c:barChart>
      <c:catAx>
        <c:axId val="97019392"/>
        <c:scaling>
          <c:orientation val="minMax"/>
        </c:scaling>
        <c:delete val="0"/>
        <c:axPos val="b"/>
        <c:majorTickMark val="none"/>
        <c:minorTickMark val="none"/>
        <c:tickLblPos val="nextTo"/>
        <c:crossAx val="97020928"/>
        <c:crosses val="autoZero"/>
        <c:auto val="1"/>
        <c:lblAlgn val="ctr"/>
        <c:lblOffset val="100"/>
        <c:noMultiLvlLbl val="0"/>
      </c:catAx>
      <c:valAx>
        <c:axId val="97020928"/>
        <c:scaling>
          <c:orientation val="minMax"/>
        </c:scaling>
        <c:delete val="1"/>
        <c:axPos val="l"/>
        <c:numFmt formatCode="0%" sourceLinked="1"/>
        <c:majorTickMark val="out"/>
        <c:minorTickMark val="none"/>
        <c:tickLblPos val="nextTo"/>
        <c:crossAx val="9701939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dgm:t>
        <a:bodyPr/>
        <a:lstStyle/>
        <a:p>
          <a:endParaRPr lang="en-US"/>
        </a:p>
      </dgm:t>
    </dgm:pt>
    <dgm:pt modelId="{5A7055B8-2040-4582-81D0-93712DAEFE4E}" type="pres">
      <dgm:prSet presAssocID="{04928D4D-8553-41AF-A544-771ED8C2215A}" presName="sibTransFirstNode" presStyleLbl="bgShp" presStyleIdx="0" presStyleCnt="1"/>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dgm:t>
        <a:bodyPr/>
        <a:lstStyle/>
        <a:p>
          <a:endParaRPr lang="en-US"/>
        </a:p>
      </dgm:t>
    </dgm:pt>
  </dgm:ptLst>
  <dgm:cxnLst>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3471798C-93FC-49D1-9DD6-F163E344ABA1}"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EAB0261D-7DBD-4E82-BC60-28E4AA3F0076}" type="presOf" srcId="{B691141F-A735-412F-9A6A-F7C2056FD297}" destId="{B0838D81-D45D-474F-83FF-2E5348504347}" srcOrd="0" destOrd="0" presId="urn:microsoft.com/office/officeart/2005/8/layout/cycle3"/>
    <dgm:cxn modelId="{141C626B-C76F-4EC0-BD47-53667A99AA9A}" type="presOf" srcId="{807964E7-7039-4883-9EF1-05222EC9EBEA}" destId="{E4C3BEEC-D67B-4611-A5CC-D548E32BA97E}" srcOrd="0" destOrd="0" presId="urn:microsoft.com/office/officeart/2005/8/layout/cycle3"/>
    <dgm:cxn modelId="{145F9D82-1A6D-40EE-A1DC-C59B7F61B4E8}" type="presOf" srcId="{0D392A86-2189-4F18-AF5C-6FACF7A51A00}" destId="{26E68A81-670F-4F9E-A874-DAF7A1F099D6}" srcOrd="0" destOrd="0" presId="urn:microsoft.com/office/officeart/2005/8/layout/cycle3"/>
    <dgm:cxn modelId="{13DF8728-7119-477A-A947-98A17C148A19}"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D5E052C2-6A63-4C1A-AAAB-8F346FDB2A45}" type="presOf" srcId="{A1699FF7-29F6-4D57-9210-F224C30DA212}" destId="{E7121682-31F8-4E27-993A-C333C3447464}" srcOrd="0" destOrd="0" presId="urn:microsoft.com/office/officeart/2005/8/layout/cycle3"/>
    <dgm:cxn modelId="{2A3CB751-3268-4B15-ACFC-7F305D47FE9B}" type="presParOf" srcId="{26E68A81-670F-4F9E-A874-DAF7A1F099D6}" destId="{D823512E-EF67-48AC-90FF-9FF6DD4741F0}" srcOrd="0" destOrd="0" presId="urn:microsoft.com/office/officeart/2005/8/layout/cycle3"/>
    <dgm:cxn modelId="{BDE363FB-DC83-404F-AA55-43D3922879A6}" type="presParOf" srcId="{D823512E-EF67-48AC-90FF-9FF6DD4741F0}" destId="{E4C3BEEC-D67B-4611-A5CC-D548E32BA97E}" srcOrd="0" destOrd="0" presId="urn:microsoft.com/office/officeart/2005/8/layout/cycle3"/>
    <dgm:cxn modelId="{9151CA73-A53F-4132-8C56-6F541BC9B190}" type="presParOf" srcId="{D823512E-EF67-48AC-90FF-9FF6DD4741F0}" destId="{5A7055B8-2040-4582-81D0-93712DAEFE4E}" srcOrd="1" destOrd="0" presId="urn:microsoft.com/office/officeart/2005/8/layout/cycle3"/>
    <dgm:cxn modelId="{36F35273-DF6B-4708-8571-B1649ECF649B}" type="presParOf" srcId="{D823512E-EF67-48AC-90FF-9FF6DD4741F0}" destId="{E52E854D-9B86-43EB-A2E7-7F96111CBE26}" srcOrd="2" destOrd="0" presId="urn:microsoft.com/office/officeart/2005/8/layout/cycle3"/>
    <dgm:cxn modelId="{A53F3C7E-74FA-4D44-B379-5D54759F8686}" type="presParOf" srcId="{D823512E-EF67-48AC-90FF-9FF6DD4741F0}" destId="{B0838D81-D45D-474F-83FF-2E5348504347}" srcOrd="3" destOrd="0" presId="urn:microsoft.com/office/officeart/2005/8/layout/cycle3"/>
    <dgm:cxn modelId="{C03A8633-B4FF-4942-9389-E63FCAB1E6B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York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York County based on information provided by the</a:t>
            </a:r>
            <a:r>
              <a:rPr lang="en-US" dirty="0" smtClean="0">
                <a:solidFill>
                  <a:srgbClr val="FF0000"/>
                </a:solidFill>
              </a:rPr>
              <a:t> </a:t>
            </a:r>
            <a:r>
              <a:rPr lang="en-US" i="0" dirty="0" smtClean="0">
                <a:solidFill>
                  <a:srgbClr val="FF0000"/>
                </a:solidFill>
              </a:rPr>
              <a:t>86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spcAft>
                <a:spcPts val="600"/>
              </a:spcAft>
              <a:buFont typeface="Arial" panose="020B0604020202020204" pitchFamily="34" charset="0"/>
              <a:buChar char="•"/>
            </a:pPr>
            <a:r>
              <a:rPr lang="en-US" dirty="0" smtClean="0"/>
              <a:t>Drug</a:t>
            </a:r>
            <a:r>
              <a:rPr lang="en-US" baseline="0" dirty="0" smtClean="0"/>
              <a:t> &amp; Alcohol Abuse (80%)</a:t>
            </a:r>
          </a:p>
          <a:p>
            <a:pPr marL="628650" lvl="1" indent="-171450">
              <a:spcAft>
                <a:spcPts val="600"/>
              </a:spcAft>
              <a:buFont typeface="Arial" panose="020B0604020202020204" pitchFamily="34" charset="0"/>
              <a:buChar char="•"/>
            </a:pPr>
            <a:r>
              <a:rPr lang="en-US" baseline="0" dirty="0" smtClean="0"/>
              <a:t>Obesity (78%)</a:t>
            </a:r>
          </a:p>
          <a:p>
            <a:pPr marL="628650" lvl="1" indent="-171450">
              <a:spcAft>
                <a:spcPts val="600"/>
              </a:spcAft>
              <a:buFont typeface="Arial" panose="020B0604020202020204" pitchFamily="34" charset="0"/>
              <a:buChar char="•"/>
            </a:pPr>
            <a:r>
              <a:rPr lang="en-US" baseline="0" dirty="0" smtClean="0"/>
              <a:t>Mental Health (71%)</a:t>
            </a:r>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York County based on information provided by the </a:t>
            </a:r>
            <a:r>
              <a:rPr lang="en-US" i="0" dirty="0" smtClean="0"/>
              <a:t>86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Poverty (78%)</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Access to Behavioral/Mental Health Care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Transportation (67%)</a:t>
            </a:r>
          </a:p>
          <a:p>
            <a:pPr marL="0" indent="0">
              <a:spcAft>
                <a:spcPts val="600"/>
              </a:spcAft>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Starting with Mental Health.</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DEPRESSION was listed as a chronic condition within the Stakeholders Survey and was rated as a “top 5” health concern</a:t>
            </a:r>
            <a:endParaRPr lang="en-US" i="0"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York County is about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a:t>
            </a:r>
            <a:r>
              <a:rPr lang="en-US" i="0" baseline="0" dirty="0" smtClean="0"/>
              <a:t>(19% in York County and 19% in Maine</a:t>
            </a:r>
            <a:r>
              <a:rPr lang="en-US" i="0" baseline="0" dirty="0" smtClean="0"/>
              <a:t>).</a:t>
            </a:r>
            <a:endParaRPr lang="en-US" i="0"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a:t>
            </a:r>
            <a:r>
              <a:rPr lang="en-US" i="0" baseline="0" dirty="0" smtClean="0"/>
              <a:t>(22% in York County and 24% in Maine</a:t>
            </a:r>
            <a:r>
              <a:rPr lang="en-US" i="0" baseline="0" dirty="0" smtClean="0"/>
              <a: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These data are from 2013.</a:t>
            </a:r>
            <a:endParaRPr lang="en-US" i="0"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York County.</a:t>
            </a:r>
          </a:p>
          <a:p>
            <a:pPr marL="171450" indent="-171450">
              <a:spcAft>
                <a:spcPts val="600"/>
              </a:spcAft>
              <a:buFont typeface="Arial" panose="020B0604020202020204" pitchFamily="34" charset="0"/>
              <a:buChar char="•"/>
            </a:pPr>
            <a:r>
              <a:rPr lang="en-US" baseline="0" dirty="0" smtClean="0"/>
              <a:t>The Mental Health section is on page</a:t>
            </a:r>
            <a:r>
              <a:rPr lang="en-US" i="1" baseline="0" dirty="0" smtClean="0"/>
              <a:t> </a:t>
            </a:r>
            <a:r>
              <a:rPr lang="en-US" i="0" baseline="0" dirty="0" smtClean="0"/>
              <a:t>2 (short version) and page 3 (longer version).</a:t>
            </a:r>
            <a:endParaRPr lang="en-US" i="0"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 </a:t>
            </a:r>
            <a:r>
              <a:rPr lang="en-US" b="0" baseline="0" dirty="0" smtClean="0"/>
              <a:t>in York County.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i="0" baseline="0" dirty="0" smtClean="0"/>
              <a:t>York County is similar to Maine at 316 vs 328 per 100,000 population</a:t>
            </a:r>
            <a:r>
              <a:rPr lang="en-US" baseline="0" dirty="0" smtClean="0"/>
              <a:t>;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i="0" baseline="0" dirty="0" smtClean="0"/>
              <a:t>York County is higher than Maine at 445 vs 392 per 100,000 population; </a:t>
            </a:r>
            <a:r>
              <a:rPr lang="en-US" baseline="0" dirty="0" smtClean="0"/>
              <a:t>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i="0" baseline="0" dirty="0" smtClean="0"/>
              <a:t>In York County, a larger percentage of HS students reported drinking alcohol, using marijuana, or taking Rx drugs in the past 30 days than the state percentage.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The percentage of HS students, in York county, using prescription drugs in a non-medical way was statistically significantly higher than the Maine, statewide, rate.</a:t>
            </a:r>
          </a:p>
          <a:p>
            <a:pPr marL="171450" indent="-171450">
              <a:spcAft>
                <a:spcPts val="600"/>
              </a:spcAft>
              <a:buFont typeface="Arial" panose="020B0604020202020204" pitchFamily="34" charset="0"/>
              <a:buChar char="•"/>
            </a:pPr>
            <a:r>
              <a:rPr lang="en-US" i="0" baseline="0" dirty="0" smtClean="0"/>
              <a:t>Another way to think of these numbers is to think of 27 of every 100 students using alcohol in the past 30 days or 23 of every 100 using marijuana in the past 30 days</a:t>
            </a:r>
            <a:r>
              <a:rPr lang="en-US" i="0" baseline="0" dirty="0" smtClean="0"/>
              <a:t>…</a:t>
            </a:r>
          </a:p>
          <a:p>
            <a:pPr marL="171450" indent="-171450">
              <a:spcAft>
                <a:spcPts val="600"/>
              </a:spcAft>
              <a:buFont typeface="Arial" panose="020B0604020202020204" pitchFamily="34" charset="0"/>
              <a:buChar char="•"/>
            </a:pPr>
            <a:r>
              <a:rPr lang="en-US" i="0" baseline="0" dirty="0" smtClean="0"/>
              <a:t>These data are from 2013.</a:t>
            </a:r>
            <a:endParaRPr lang="en-US" i="0"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York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and page 4 (longer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i="0" baseline="0" dirty="0" smtClean="0"/>
              <a:t>York County is about the same as Maine (and the national rate@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Stated differently, if we randomly selected 100 adults in York County, 28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r>
              <a:rPr lang="en-US" baseline="0" dirty="0" smtClean="0"/>
              <a:t>.</a:t>
            </a:r>
          </a:p>
          <a:p>
            <a:pPr marL="171450" indent="-171450">
              <a:spcAft>
                <a:spcPts val="600"/>
              </a:spcAft>
              <a:buFont typeface="Arial" panose="020B0604020202020204" pitchFamily="34" charset="0"/>
              <a:buChar char="•"/>
            </a:pPr>
            <a:r>
              <a:rPr lang="en-US" baseline="0" dirty="0" smtClean="0"/>
              <a:t>These data are form 2013.</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lower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York County,12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r>
              <a:rPr lang="en-US" baseline="0" dirty="0" smtClean="0"/>
              <a:t>These data are form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York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and page 3-4 (longer version); </a:t>
            </a:r>
            <a:r>
              <a:rPr lang="en-US" sz="1200" kern="1200" dirty="0" smtClean="0">
                <a:solidFill>
                  <a:schemeClr val="tx1"/>
                </a:solidFill>
                <a:effectLst/>
                <a:latin typeface="+mn-lt"/>
                <a:ea typeface="+mn-ea"/>
                <a:cs typeface="+mn-cs"/>
              </a:rPr>
              <a:t>Cardiovascular Disease and Diabetes are on </a:t>
            </a:r>
            <a:r>
              <a:rPr lang="en-US" sz="1200" kern="1200" dirty="0" smtClean="0">
                <a:solidFill>
                  <a:schemeClr val="tx1"/>
                </a:solidFill>
                <a:effectLst/>
                <a:latin typeface="+mn-lt"/>
                <a:ea typeface="+mn-ea"/>
                <a:cs typeface="+mn-cs"/>
              </a:rPr>
              <a:t>page </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hosrt</a:t>
            </a:r>
            <a:r>
              <a:rPr lang="en-US" sz="1200" kern="1200" dirty="0" smtClean="0">
                <a:solidFill>
                  <a:schemeClr val="tx1"/>
                </a:solidFill>
                <a:effectLst/>
                <a:latin typeface="+mn-lt"/>
                <a:ea typeface="+mn-ea"/>
                <a:cs typeface="+mn-cs"/>
              </a:rPr>
              <a:t> version) and page 2 (</a:t>
            </a:r>
            <a:r>
              <a:rPr lang="en-US" sz="1200" kern="1200" smtClean="0">
                <a:solidFill>
                  <a:schemeClr val="tx1"/>
                </a:solidFill>
                <a:effectLst/>
                <a:latin typeface="+mn-lt"/>
                <a:ea typeface="+mn-ea"/>
                <a:cs typeface="+mn-cs"/>
              </a:rPr>
              <a:t>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lvl1pPr>
              <a:defRPr>
                <a:latin typeface="Calibri" panose="020F0502020204030204" pitchFamily="34" charset="0"/>
              </a:defRPr>
            </a:lvl1pPr>
          </a:lstStyle>
          <a:p>
            <a:fld id="{4BC1325E-524A-4EAB-BBE5-F511CFAEFD5D}" type="datetimeFigureOut">
              <a:rPr lang="en-US" smtClean="0"/>
              <a:pPr/>
              <a:t>10/15/2015</a:t>
            </a:fld>
            <a:endParaRPr lang="en-US"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lvl1pPr>
              <a:defRPr>
                <a:latin typeface="Calibri" panose="020F0502020204030204" pitchFamily="34" charset="0"/>
              </a:defRPr>
            </a:lvl1p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Calibri" panose="020F0502020204030204" pitchFamily="34" charset="0"/>
              </a:defRPr>
            </a:lvl1pPr>
          </a:lstStyle>
          <a:p>
            <a:fld id="{E71D7C81-DD6A-4425-9C81-7B2FF1A52F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anose="020F05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panose="020F05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panose="020F05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anose="020F05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anose="020F05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a:bodyPr>
          <a:lstStyle/>
          <a:p>
            <a:pPr algn="l"/>
            <a:r>
              <a:rPr lang="en-US" sz="3600" b="1" dirty="0" smtClean="0">
                <a:solidFill>
                  <a:schemeClr val="accent2">
                    <a:lumMod val="75000"/>
                  </a:schemeClr>
                </a:solidFill>
                <a:latin typeface="Calibri" panose="020F0502020204030204" pitchFamily="34" charset="0"/>
              </a:rPr>
              <a:t>Creating The Story </a:t>
            </a:r>
            <a:r>
              <a:rPr lang="en-US" sz="3600" b="1" dirty="0">
                <a:solidFill>
                  <a:schemeClr val="accent2">
                    <a:lumMod val="75000"/>
                  </a:schemeClr>
                </a:solidFill>
                <a:latin typeface="Calibri" panose="020F0502020204030204" pitchFamily="34" charset="0"/>
              </a:rPr>
              <a:t>A</a:t>
            </a:r>
            <a:r>
              <a:rPr lang="en-US" sz="3600" b="1" dirty="0" smtClean="0">
                <a:solidFill>
                  <a:schemeClr val="accent2">
                    <a:lumMod val="75000"/>
                  </a:schemeClr>
                </a:solidFill>
                <a:latin typeface="Calibri" panose="020F0502020204030204" pitchFamily="34" charset="0"/>
              </a:rPr>
              <a:t>bout Our Data</a:t>
            </a:r>
          </a:p>
          <a:p>
            <a:pPr algn="l"/>
            <a:r>
              <a:rPr lang="en-US" sz="2800" b="1" dirty="0" smtClean="0">
                <a:solidFill>
                  <a:schemeClr val="accent2">
                    <a:lumMod val="75000"/>
                  </a:schemeClr>
                </a:solidFill>
                <a:latin typeface="Calibri" panose="020F0502020204030204" pitchFamily="34" charset="0"/>
              </a:rPr>
              <a:t>York County</a:t>
            </a:r>
          </a:p>
          <a:p>
            <a:pPr algn="l"/>
            <a:r>
              <a:rPr lang="en-US" sz="2800" b="1" dirty="0" smtClean="0">
                <a:solidFill>
                  <a:schemeClr val="accent2">
                    <a:lumMod val="75000"/>
                  </a:schemeClr>
                </a:solidFill>
                <a:latin typeface="Calibri" panose="020F0502020204030204" pitchFamily="34" charset="0"/>
              </a:rPr>
              <a:t>Fall 2015/Spring 2016</a:t>
            </a:r>
            <a:endParaRPr lang="en-US" sz="2800" b="1" dirty="0">
              <a:solidFill>
                <a:schemeClr val="accent2">
                  <a:lumMod val="75000"/>
                </a:schemeClr>
              </a:solidFill>
              <a:latin typeface="Calibri" panose="020F0502020204030204" pitchFamily="34"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latin typeface="Calibri" panose="020F0502020204030204" pitchFamily="34" charset="0"/>
              </a:rPr>
              <a:t>100,000 people</a:t>
            </a:r>
            <a:endParaRPr lang="en-US" sz="16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54683"/>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990600" y="1524000"/>
            <a:ext cx="7162800" cy="369332"/>
          </a:xfrm>
          <a:prstGeom prst="rect">
            <a:avLst/>
          </a:prstGeom>
          <a:noFill/>
        </p:spPr>
        <p:txBody>
          <a:bodyPr wrap="square" rtlCol="0">
            <a:spAutoFit/>
          </a:bodyPr>
          <a:lstStyle/>
          <a:p>
            <a:r>
              <a:rPr lang="en-US" dirty="0">
                <a:latin typeface="Calibri" panose="020F0502020204030204" pitchFamily="34" charset="0"/>
              </a:rPr>
              <a:t>Stakeholder Survey – </a:t>
            </a:r>
            <a:r>
              <a:rPr lang="en-US" dirty="0" smtClean="0">
                <a:latin typeface="Calibri" panose="020F0502020204030204" pitchFamily="34" charset="0"/>
              </a:rPr>
              <a:t>Total </a:t>
            </a:r>
            <a:r>
              <a:rPr lang="en-US" dirty="0">
                <a:latin typeface="Calibri" panose="020F0502020204030204" pitchFamily="34" charset="0"/>
              </a:rPr>
              <a:t>1,639 surveys;  </a:t>
            </a:r>
            <a:r>
              <a:rPr lang="en-US" dirty="0" smtClean="0">
                <a:latin typeface="Calibri" panose="020F0502020204030204" pitchFamily="34" charset="0"/>
              </a:rPr>
              <a:t>York County 86 surveys</a:t>
            </a:r>
            <a:endParaRPr lang="en-US" dirty="0">
              <a:latin typeface="Calibri" panose="020F0502020204030204" pitchFamily="34" charset="0"/>
            </a:endParaRP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latin typeface="Calibri" panose="020F0502020204030204" pitchFamily="34" charset="0"/>
              </a:rPr>
              <a:t>Source: Maine SHNAPP Stakeholder Survey, 2015</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677448946"/>
              </p:ext>
            </p:extLst>
          </p:nvPr>
        </p:nvGraphicFramePr>
        <p:xfrm>
          <a:off x="457200" y="1981200"/>
          <a:ext cx="8229600" cy="440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990600" y="1905000"/>
            <a:ext cx="7162800" cy="369332"/>
          </a:xfrm>
          <a:prstGeom prst="rect">
            <a:avLst/>
          </a:prstGeom>
          <a:noFill/>
        </p:spPr>
        <p:txBody>
          <a:bodyPr wrap="square" rtlCol="0">
            <a:spAutoFit/>
          </a:bodyPr>
          <a:lstStyle/>
          <a:p>
            <a:r>
              <a:rPr lang="en-US" dirty="0">
                <a:latin typeface="Calibri" panose="020F0502020204030204" pitchFamily="34" charset="0"/>
              </a:rPr>
              <a:t>Stakeholder Survey – Total 1,639 surveys;  </a:t>
            </a:r>
            <a:r>
              <a:rPr lang="en-US" dirty="0" smtClean="0">
                <a:latin typeface="Calibri" panose="020F0502020204030204" pitchFamily="34" charset="0"/>
              </a:rPr>
              <a:t>York County 8 surveys</a:t>
            </a:r>
            <a:endParaRPr lang="en-US" dirty="0">
              <a:latin typeface="Calibri" panose="020F0502020204030204" pitchFamily="34" charset="0"/>
            </a:endParaRP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latin typeface="Calibri" panose="020F0502020204030204" pitchFamily="34" charset="0"/>
              </a:rPr>
              <a:t>Source: Maine </a:t>
            </a:r>
            <a:r>
              <a:rPr lang="en-US" sz="1200" dirty="0">
                <a:latin typeface="Calibri" panose="020F0502020204030204" pitchFamily="34" charset="0"/>
              </a:rPr>
              <a:t>SHNAPP Stakeholder Survey, 2015</a:t>
            </a:r>
          </a:p>
          <a:p>
            <a:endParaRPr lang="en-US" dirty="0">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835864156"/>
              </p:ext>
            </p:extLst>
          </p:nvPr>
        </p:nvGraphicFramePr>
        <p:xfrm>
          <a:off x="457200" y="2274332"/>
          <a:ext cx="82296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&amp; Depression</a:t>
            </a:r>
            <a:br>
              <a:rPr lang="en-US" dirty="0" smtClean="0"/>
            </a:br>
            <a:r>
              <a:rPr lang="en-US" dirty="0" smtClean="0">
                <a:solidFill>
                  <a:schemeClr val="accent2"/>
                </a:solidFill>
              </a:rPr>
              <a:t>York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704272"/>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York</a:t>
            </a:r>
          </a:p>
          <a:p>
            <a:pPr algn="ctr"/>
            <a:r>
              <a:rPr lang="en-US" dirty="0" smtClean="0">
                <a:latin typeface="Calibri" panose="020F0502020204030204" pitchFamily="34" charset="0"/>
              </a:rPr>
              <a:t>9%</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10%</a:t>
            </a:r>
            <a:endParaRPr lang="en-US" dirty="0">
              <a:latin typeface="Calibri" panose="020F0502020204030204" pitchFamily="34" charset="0"/>
            </a:endParaRPr>
          </a:p>
        </p:txBody>
      </p:sp>
      <p:sp>
        <p:nvSpPr>
          <p:cNvPr id="17" name="TextBox 16"/>
          <p:cNvSpPr txBox="1"/>
          <p:nvPr/>
        </p:nvSpPr>
        <p:spPr>
          <a:xfrm>
            <a:off x="152400" y="6400800"/>
            <a:ext cx="4876800" cy="276999"/>
          </a:xfrm>
          <a:prstGeom prst="rect">
            <a:avLst/>
          </a:prstGeom>
          <a:noFill/>
        </p:spPr>
        <p:txBody>
          <a:bodyPr wrap="square" rtlCol="0">
            <a:spAutoFit/>
          </a:bodyPr>
          <a:lstStyle/>
          <a:p>
            <a:r>
              <a:rPr lang="en-US" sz="1200" dirty="0">
                <a:latin typeface="Calibri" panose="020F0502020204030204" pitchFamily="34" charset="0"/>
              </a:rPr>
              <a:t>Source: Behavioral Risk Factor Surveillance System (BRFSS), 2013</a:t>
            </a:r>
          </a:p>
        </p:txBody>
      </p:sp>
      <p:grpSp>
        <p:nvGrpSpPr>
          <p:cNvPr id="11" name="Group 10"/>
          <p:cNvGrpSpPr/>
          <p:nvPr/>
        </p:nvGrpSpPr>
        <p:grpSpPr>
          <a:xfrm>
            <a:off x="4876800" y="966787"/>
            <a:ext cx="3786554" cy="5434013"/>
            <a:chOff x="0" y="0"/>
            <a:chExt cx="3200400" cy="4619625"/>
          </a:xfrm>
        </p:grpSpPr>
        <p:pic>
          <p:nvPicPr>
            <p:cNvPr id="12" name="Picture 11" descr="C:\Users\pmadden\Dropbox\SHNAPP Report\Maps!\Current Depre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19075"/>
              <a:ext cx="2924175" cy="4400550"/>
            </a:xfrm>
            <a:prstGeom prst="rect">
              <a:avLst/>
            </a:prstGeom>
            <a:noFill/>
            <a:ln>
              <a:noFill/>
            </a:ln>
          </p:spPr>
        </p:pic>
        <p:grpSp>
          <p:nvGrpSpPr>
            <p:cNvPr id="21" name="Group 20"/>
            <p:cNvGrpSpPr/>
            <p:nvPr/>
          </p:nvGrpSpPr>
          <p:grpSpPr>
            <a:xfrm>
              <a:off x="0" y="0"/>
              <a:ext cx="3200400" cy="4610100"/>
              <a:chOff x="0" y="0"/>
              <a:chExt cx="3200400" cy="4610100"/>
            </a:xfrm>
          </p:grpSpPr>
          <p:sp>
            <p:nvSpPr>
              <p:cNvPr id="22" name="Text Box 2"/>
              <p:cNvSpPr txBox="1">
                <a:spLocks noChangeArrowheads="1"/>
              </p:cNvSpPr>
              <p:nvPr/>
            </p:nvSpPr>
            <p:spPr bwMode="auto">
              <a:xfrm>
                <a:off x="0" y="0"/>
                <a:ext cx="32004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a:ea typeface="Calibri"/>
                    <a:cs typeface="Arial"/>
                  </a:rPr>
                  <a:t>Percentage of Adults with Current Depression</a:t>
                </a:r>
                <a:endParaRPr lang="en-US" sz="1200">
                  <a:effectLst/>
                  <a:latin typeface="Arial Narrow"/>
                  <a:ea typeface="Calibri"/>
                  <a:cs typeface="Arial"/>
                </a:endParaRPr>
              </a:p>
            </p:txBody>
          </p:sp>
          <p:sp>
            <p:nvSpPr>
              <p:cNvPr id="23" name="Text Box 2"/>
              <p:cNvSpPr txBox="1">
                <a:spLocks noChangeArrowheads="1"/>
              </p:cNvSpPr>
              <p:nvPr/>
            </p:nvSpPr>
            <p:spPr bwMode="auto">
              <a:xfrm>
                <a:off x="190500" y="43243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grpSp>
      <p:cxnSp>
        <p:nvCxnSpPr>
          <p:cNvPr id="20" name="Straight Arrow Connector 19"/>
          <p:cNvCxnSpPr/>
          <p:nvPr/>
        </p:nvCxnSpPr>
        <p:spPr>
          <a:xfrm>
            <a:off x="3200400" y="4419600"/>
            <a:ext cx="21336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3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York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latin typeface="Calibri" panose="020F0502020204030204" pitchFamily="34" charset="0"/>
              </a:rPr>
              <a:t>Source: Behavioral Risk Factor Surveillance System (BRFSS), 2013</a:t>
            </a:r>
          </a:p>
          <a:p>
            <a:endParaRPr lang="en-US"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56416609"/>
              </p:ext>
            </p:extLst>
          </p:nvPr>
        </p:nvGraphicFramePr>
        <p:xfrm>
          <a:off x="457200" y="1896904"/>
          <a:ext cx="8229600" cy="412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6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York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York</a:t>
            </a:r>
          </a:p>
          <a:p>
            <a:pPr algn="ctr"/>
            <a:r>
              <a:rPr lang="en-US" dirty="0" smtClean="0">
                <a:latin typeface="Calibri" panose="020F0502020204030204" pitchFamily="34" charset="0"/>
              </a:rPr>
              <a:t>316 per 100,000</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328 per 100,000</a:t>
            </a:r>
            <a:endParaRPr lang="en-US" dirty="0">
              <a:latin typeface="Calibri" panose="020F0502020204030204" pitchFamily="34" charset="0"/>
            </a:endParaRPr>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latin typeface="Calibri" panose="020F0502020204030204" pitchFamily="34" charset="0"/>
              </a:rPr>
              <a:t>Source: Maine Health Data Organization, 2011</a:t>
            </a:r>
            <a:endParaRPr lang="en-US" sz="1200" dirty="0">
              <a:latin typeface="Calibri" panose="020F0502020204030204" pitchFamily="34" charset="0"/>
            </a:endParaRPr>
          </a:p>
        </p:txBody>
      </p:sp>
      <p:grpSp>
        <p:nvGrpSpPr>
          <p:cNvPr id="13" name="Group 12"/>
          <p:cNvGrpSpPr/>
          <p:nvPr/>
        </p:nvGrpSpPr>
        <p:grpSpPr>
          <a:xfrm>
            <a:off x="5029200" y="999375"/>
            <a:ext cx="3849624" cy="5678424"/>
            <a:chOff x="0" y="0"/>
            <a:chExt cx="3200400" cy="4724400"/>
          </a:xfrm>
        </p:grpSpPr>
        <p:grpSp>
          <p:nvGrpSpPr>
            <p:cNvPr id="14" name="Group 13"/>
            <p:cNvGrpSpPr/>
            <p:nvPr/>
          </p:nvGrpSpPr>
          <p:grpSpPr>
            <a:xfrm>
              <a:off x="0" y="0"/>
              <a:ext cx="3200400" cy="4695825"/>
              <a:chOff x="0" y="0"/>
              <a:chExt cx="3200400" cy="4695825"/>
            </a:xfrm>
          </p:grpSpPr>
          <p:pic>
            <p:nvPicPr>
              <p:cNvPr id="18" name="Picture 17"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3200400" cy="4524375"/>
              </a:xfrm>
              <a:prstGeom prst="rect">
                <a:avLst/>
              </a:prstGeom>
              <a:noFill/>
              <a:ln>
                <a:noFill/>
              </a:ln>
            </p:spPr>
          </p:pic>
          <p:sp>
            <p:nvSpPr>
              <p:cNvPr id="19" name="Text Box 2"/>
              <p:cNvSpPr txBox="1">
                <a:spLocks noChangeArrowheads="1"/>
              </p:cNvSpPr>
              <p:nvPr/>
            </p:nvSpPr>
            <p:spPr bwMode="auto">
              <a:xfrm>
                <a:off x="0" y="0"/>
                <a:ext cx="3200400" cy="247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Substance Abuse Hospitalizations</a:t>
                </a:r>
                <a:endParaRPr lang="en-US" sz="1600" dirty="0">
                  <a:effectLst/>
                  <a:latin typeface="Arial Narrow"/>
                  <a:ea typeface="Calibri"/>
                  <a:cs typeface="Arial"/>
                </a:endParaRPr>
              </a:p>
            </p:txBody>
          </p:sp>
        </p:grpSp>
        <p:sp>
          <p:nvSpPr>
            <p:cNvPr id="16" name="Text Box 2"/>
            <p:cNvSpPr txBox="1">
              <a:spLocks noChangeArrowheads="1"/>
            </p:cNvSpPr>
            <p:nvPr/>
          </p:nvSpPr>
          <p:spPr bwMode="auto">
            <a:xfrm>
              <a:off x="104775" y="44386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11" name="Straight Arrow Connector 10"/>
          <p:cNvCxnSpPr/>
          <p:nvPr/>
        </p:nvCxnSpPr>
        <p:spPr>
          <a:xfrm>
            <a:off x="3200400" y="4419600"/>
            <a:ext cx="2286000" cy="1143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York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latin typeface="Calibri" panose="020F0502020204030204" pitchFamily="34" charset="0"/>
              </a:rPr>
              <a:t>Source: Maine Emergency Medical Services, 2014</a:t>
            </a:r>
            <a:endParaRPr lang="en-US" sz="1200"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781885437"/>
              </p:ext>
            </p:extLst>
          </p:nvPr>
        </p:nvGraphicFramePr>
        <p:xfrm>
          <a:off x="533400" y="1828800"/>
          <a:ext cx="81534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02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York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latin typeface="Calibri" panose="020F0502020204030204" pitchFamily="34" charset="0"/>
              </a:rPr>
              <a:t>Source: Maine Integrated Youth Health Survey, 2013</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929004849"/>
              </p:ext>
            </p:extLst>
          </p:nvPr>
        </p:nvGraphicFramePr>
        <p:xfrm>
          <a:off x="457200" y="1752600"/>
          <a:ext cx="83058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1340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York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304800" y="6380018"/>
            <a:ext cx="6324600" cy="276999"/>
          </a:xfrm>
          <a:prstGeom prst="rect">
            <a:avLst/>
          </a:prstGeom>
          <a:noFill/>
        </p:spPr>
        <p:txBody>
          <a:bodyPr wrap="square" rtlCol="0">
            <a:spAutoFit/>
          </a:bodyPr>
          <a:lstStyle/>
          <a:p>
            <a:r>
              <a:rPr lang="en-US" sz="1200" dirty="0" smtClean="0">
                <a:latin typeface="Calibri" panose="020F0502020204030204" pitchFamily="34" charset="0"/>
              </a:rPr>
              <a:t>Source: Behavioral Risk Factor Surveillance System (BRFSS), 2013</a:t>
            </a:r>
          </a:p>
        </p:txBody>
      </p:sp>
      <p:sp>
        <p:nvSpPr>
          <p:cNvPr id="5" name="TextBox 4"/>
          <p:cNvSpPr txBox="1"/>
          <p:nvPr/>
        </p:nvSpPr>
        <p:spPr>
          <a:xfrm>
            <a:off x="990600" y="3429000"/>
            <a:ext cx="2286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latin typeface="Calibri" panose="020F0502020204030204" pitchFamily="34" charset="0"/>
              </a:rPr>
              <a:t>York</a:t>
            </a:r>
            <a:endParaRPr lang="en-US" dirty="0">
              <a:latin typeface="Calibri" panose="020F0502020204030204" pitchFamily="34" charset="0"/>
            </a:endParaRPr>
          </a:p>
          <a:p>
            <a:pPr algn="ctr"/>
            <a:r>
              <a:rPr lang="en-US" dirty="0" smtClean="0">
                <a:latin typeface="Calibri" panose="020F0502020204030204" pitchFamily="34" charset="0"/>
              </a:rPr>
              <a:t>28%</a:t>
            </a:r>
            <a:endParaRPr lang="en-US" dirty="0">
              <a:latin typeface="Calibri" panose="020F0502020204030204" pitchFamily="34" charset="0"/>
            </a:endParaRPr>
          </a:p>
          <a:p>
            <a:pPr algn="ctr"/>
            <a:endParaRPr lang="en-US" dirty="0">
              <a:latin typeface="Calibri" panose="020F0502020204030204" pitchFamily="34" charset="0"/>
            </a:endParaRPr>
          </a:p>
          <a:p>
            <a:pPr algn="ctr"/>
            <a:r>
              <a:rPr lang="en-US" dirty="0">
                <a:latin typeface="Calibri" panose="020F0502020204030204" pitchFamily="34" charset="0"/>
              </a:rPr>
              <a:t>Maine</a:t>
            </a:r>
          </a:p>
          <a:p>
            <a:pPr algn="ctr"/>
            <a:r>
              <a:rPr lang="en-US" dirty="0" smtClean="0">
                <a:latin typeface="Calibri" panose="020F0502020204030204" pitchFamily="34" charset="0"/>
              </a:rPr>
              <a:t>29%</a:t>
            </a:r>
            <a:endParaRPr lang="en-US" dirty="0">
              <a:latin typeface="Calibri" panose="020F0502020204030204" pitchFamily="34" charset="0"/>
            </a:endParaRPr>
          </a:p>
        </p:txBody>
      </p:sp>
      <p:grpSp>
        <p:nvGrpSpPr>
          <p:cNvPr id="8" name="Group 7"/>
          <p:cNvGrpSpPr/>
          <p:nvPr/>
        </p:nvGrpSpPr>
        <p:grpSpPr>
          <a:xfrm>
            <a:off x="4922629" y="762000"/>
            <a:ext cx="3849624" cy="5678424"/>
            <a:chOff x="0" y="0"/>
            <a:chExt cx="3200400" cy="4949190"/>
          </a:xfrm>
        </p:grpSpPr>
        <p:grpSp>
          <p:nvGrpSpPr>
            <p:cNvPr id="9" name="Group 8"/>
            <p:cNvGrpSpPr/>
            <p:nvPr/>
          </p:nvGrpSpPr>
          <p:grpSpPr>
            <a:xfrm>
              <a:off x="0" y="0"/>
              <a:ext cx="3200400" cy="4914900"/>
              <a:chOff x="0" y="0"/>
              <a:chExt cx="3200400" cy="4914900"/>
            </a:xfrm>
          </p:grpSpPr>
          <p:pic>
            <p:nvPicPr>
              <p:cNvPr id="11" name="Picture 10" descr="C:\Users\pmadden\Dropbox\SHNAPP Report\Maps!\Obes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3200400" cy="4752975"/>
              </a:xfrm>
              <a:prstGeom prst="rect">
                <a:avLst/>
              </a:prstGeom>
              <a:noFill/>
              <a:ln>
                <a:noFill/>
              </a:ln>
            </p:spPr>
          </p:pic>
          <p:sp>
            <p:nvSpPr>
              <p:cNvPr id="12" name="Text Box 2"/>
              <p:cNvSpPr txBox="1">
                <a:spLocks noChangeArrowheads="1"/>
              </p:cNvSpPr>
              <p:nvPr/>
            </p:nvSpPr>
            <p:spPr bwMode="auto">
              <a:xfrm>
                <a:off x="38100" y="0"/>
                <a:ext cx="31623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Percentage of Obese </a:t>
                </a:r>
                <a:r>
                  <a:rPr lang="en-US" sz="1400" b="1" dirty="0" smtClean="0">
                    <a:effectLst/>
                    <a:latin typeface="Calibri"/>
                    <a:ea typeface="Calibri"/>
                    <a:cs typeface="Arial"/>
                  </a:rPr>
                  <a:t>Adults by County</a:t>
                </a:r>
                <a:endParaRPr lang="en-US" sz="1600" dirty="0">
                  <a:effectLst/>
                  <a:latin typeface="Arial Narrow"/>
                  <a:ea typeface="Calibri"/>
                  <a:cs typeface="Arial"/>
                </a:endParaRPr>
              </a:p>
            </p:txBody>
          </p:sp>
        </p:grpSp>
        <p:sp>
          <p:nvSpPr>
            <p:cNvPr id="10" name="Text Box 2"/>
            <p:cNvSpPr txBox="1">
              <a:spLocks noChangeArrowheads="1"/>
            </p:cNvSpPr>
            <p:nvPr/>
          </p:nvSpPr>
          <p:spPr bwMode="auto">
            <a:xfrm>
              <a:off x="209550" y="4667250"/>
              <a:ext cx="1381125" cy="28194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14" name="Straight Arrow Connector 13"/>
          <p:cNvCxnSpPr>
            <a:stCxn id="5" idx="3"/>
          </p:cNvCxnSpPr>
          <p:nvPr/>
        </p:nvCxnSpPr>
        <p:spPr>
          <a:xfrm>
            <a:off x="3276600" y="4167664"/>
            <a:ext cx="2209800" cy="13949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York County</a:t>
            </a:r>
            <a:endParaRPr lang="en-US" dirty="0">
              <a:solidFill>
                <a:schemeClr val="accent2"/>
              </a:solidFill>
            </a:endParaRPr>
          </a:p>
        </p:txBody>
      </p:sp>
      <p:sp>
        <p:nvSpPr>
          <p:cNvPr id="3" name="TextBox 2"/>
          <p:cNvSpPr txBox="1"/>
          <p:nvPr/>
        </p:nvSpPr>
        <p:spPr>
          <a:xfrm>
            <a:off x="609600" y="6172200"/>
            <a:ext cx="7848600" cy="461665"/>
          </a:xfrm>
          <a:prstGeom prst="rect">
            <a:avLst/>
          </a:prstGeom>
          <a:noFill/>
        </p:spPr>
        <p:txBody>
          <a:bodyPr wrap="square" rtlCol="0">
            <a:spAutoFit/>
          </a:bodyPr>
          <a:lstStyle/>
          <a:p>
            <a:r>
              <a:rPr lang="en-US" sz="1200" dirty="0">
                <a:latin typeface="Calibri" panose="020F0502020204030204" pitchFamily="34" charset="0"/>
              </a:rPr>
              <a:t>Source for adults: Behavioral Risk Factor Surveillance System (BRFSS), 2013</a:t>
            </a:r>
          </a:p>
          <a:p>
            <a:r>
              <a:rPr lang="en-US" sz="1200" dirty="0">
                <a:latin typeface="Calibri" panose="020F0502020204030204" pitchFamily="34" charset="0"/>
              </a:rPr>
              <a:t>Source for high school students: Maine Integrated Youth Health Survey (MIYHS), 2013 </a:t>
            </a:r>
          </a:p>
        </p:txBody>
      </p:sp>
      <p:graphicFrame>
        <p:nvGraphicFramePr>
          <p:cNvPr id="7" name="Chart 6"/>
          <p:cNvGraphicFramePr>
            <a:graphicFrameLocks/>
          </p:cNvGraphicFramePr>
          <p:nvPr>
            <p:extLst>
              <p:ext uri="{D42A27DB-BD31-4B8C-83A1-F6EECF244321}">
                <p14:modId xmlns:p14="http://schemas.microsoft.com/office/powerpoint/2010/main" val="2871007220"/>
              </p:ext>
            </p:extLst>
          </p:nvPr>
        </p:nvGraphicFramePr>
        <p:xfrm>
          <a:off x="533400" y="1828800"/>
          <a:ext cx="8077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2731495"/>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latin typeface="Calibri" panose="020F0502020204030204" pitchFamily="34" charset="0"/>
                        </a:rPr>
                        <a:t>Session</a:t>
                      </a:r>
                      <a:r>
                        <a:rPr lang="en-US" baseline="0" dirty="0" smtClean="0">
                          <a:latin typeface="Calibri" panose="020F0502020204030204" pitchFamily="34" charset="0"/>
                        </a:rPr>
                        <a:t> Topic</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Mental Health</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Drug &amp;</a:t>
                      </a:r>
                      <a:r>
                        <a:rPr lang="en-US" baseline="0" dirty="0" smtClean="0">
                          <a:latin typeface="Calibri" panose="020F0502020204030204" pitchFamily="34" charset="0"/>
                        </a:rPr>
                        <a:t> Alcohol Abuse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Obesity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lnSpcReduction="10000"/>
          </a:bodyPr>
          <a:lstStyle/>
          <a:p>
            <a:pPr marL="109728" indent="0" algn="l">
              <a:buNone/>
            </a:pPr>
            <a:r>
              <a:rPr lang="en-US" sz="2100" dirty="0" smtClean="0">
                <a:solidFill>
                  <a:schemeClr val="bg2">
                    <a:lumMod val="25000"/>
                  </a:schemeClr>
                </a:solidFill>
                <a:latin typeface="Calibri" panose="020F0502020204030204" pitchFamily="34" charset="0"/>
              </a:rPr>
              <a:t>Maine CDC District Liaison</a:t>
            </a:r>
            <a:r>
              <a:rPr lang="en-US" dirty="0" smtClean="0">
                <a:solidFill>
                  <a:schemeClr val="bg2">
                    <a:lumMod val="25000"/>
                  </a:schemeClr>
                </a:solidFill>
                <a:latin typeface="Calibri" panose="020F0502020204030204" pitchFamily="34" charset="0"/>
              </a:rPr>
              <a:t>		</a:t>
            </a:r>
            <a:r>
              <a:rPr lang="en-US" sz="2100" dirty="0" smtClean="0">
                <a:solidFill>
                  <a:schemeClr val="bg2">
                    <a:lumMod val="25000"/>
                  </a:schemeClr>
                </a:solidFill>
                <a:latin typeface="Calibri" panose="020F0502020204030204" pitchFamily="34" charset="0"/>
              </a:rPr>
              <a:t>SHNAPP Hospital Representative</a:t>
            </a:r>
          </a:p>
          <a:p>
            <a:pPr marL="109728" indent="0" algn="l">
              <a:buNone/>
            </a:pPr>
            <a:r>
              <a:rPr lang="en-US" sz="2200" dirty="0" smtClean="0">
                <a:solidFill>
                  <a:schemeClr val="bg2">
                    <a:lumMod val="25000"/>
                  </a:schemeClr>
                </a:solidFill>
                <a:latin typeface="Calibri" panose="020F0502020204030204" pitchFamily="34" charset="0"/>
              </a:rPr>
              <a:t>Name: Al May				Name: Nicole </a:t>
            </a:r>
            <a:r>
              <a:rPr lang="en-US" sz="2200" dirty="0" err="1" smtClean="0">
                <a:solidFill>
                  <a:schemeClr val="bg2">
                    <a:lumMod val="25000"/>
                  </a:schemeClr>
                </a:solidFill>
                <a:latin typeface="Calibri" panose="020F0502020204030204" pitchFamily="34" charset="0"/>
              </a:rPr>
              <a:t>Hammar</a:t>
            </a:r>
            <a:endParaRPr lang="en-US" sz="2200" dirty="0" smtClean="0">
              <a:solidFill>
                <a:schemeClr val="bg2">
                  <a:lumMod val="25000"/>
                </a:schemeClr>
              </a:solidFill>
              <a:latin typeface="Calibri" panose="020F0502020204030204" pitchFamily="34" charset="0"/>
            </a:endParaRPr>
          </a:p>
          <a:p>
            <a:pPr marL="109728" indent="0" algn="l">
              <a:buNone/>
            </a:pPr>
            <a:r>
              <a:rPr lang="en-US" sz="2200" dirty="0" smtClean="0">
                <a:solidFill>
                  <a:schemeClr val="bg2">
                    <a:lumMod val="25000"/>
                  </a:schemeClr>
                </a:solidFill>
                <a:latin typeface="Calibri" panose="020F0502020204030204" pitchFamily="34" charset="0"/>
              </a:rPr>
              <a:t>Phone					Phone: 973-7245</a:t>
            </a:r>
          </a:p>
          <a:p>
            <a:pPr marL="109728" indent="0" algn="l">
              <a:buNone/>
            </a:pPr>
            <a:r>
              <a:rPr lang="en-US" sz="2200" dirty="0" smtClean="0">
                <a:solidFill>
                  <a:schemeClr val="bg2">
                    <a:lumMod val="25000"/>
                  </a:schemeClr>
                </a:solidFill>
                <a:latin typeface="Calibri" panose="020F0502020204030204" pitchFamily="34" charset="0"/>
              </a:rPr>
              <a:t>Email					Email: nhammar@emhs.org</a:t>
            </a:r>
            <a:endParaRPr lang="en-US" sz="2200" dirty="0">
              <a:solidFill>
                <a:schemeClr val="bg2">
                  <a:lumMod val="25000"/>
                </a:schemeClr>
              </a:solidFill>
              <a:latin typeface="Calibri" panose="020F0502020204030204" pitchFamily="34" charset="0"/>
            </a:endParaRPr>
          </a:p>
          <a:p>
            <a:pPr marL="109728" indent="0" algn="l">
              <a:buNone/>
            </a:pPr>
            <a:endParaRPr lang="en-US" sz="2200" dirty="0" smtClean="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Additional SHNAPP Contacts		</a:t>
            </a:r>
            <a:r>
              <a:rPr lang="en-US" sz="2200" dirty="0">
                <a:solidFill>
                  <a:schemeClr val="bg2">
                    <a:lumMod val="25000"/>
                  </a:schemeClr>
                </a:solidFill>
                <a:latin typeface="Calibri" panose="020F0502020204030204" pitchFamily="34" charset="0"/>
              </a:rPr>
              <a:t> Additional SHNAPP Contacts</a:t>
            </a:r>
          </a:p>
          <a:p>
            <a:pPr marL="109728" indent="0">
              <a:buNone/>
            </a:pPr>
            <a:r>
              <a:rPr lang="en-US" sz="2200" dirty="0" smtClean="0">
                <a:solidFill>
                  <a:schemeClr val="bg2">
                    <a:lumMod val="25000"/>
                  </a:schemeClr>
                </a:solidFill>
                <a:latin typeface="Calibri" panose="020F0502020204030204" pitchFamily="34" charset="0"/>
              </a:rPr>
              <a:t>Name					Name</a:t>
            </a:r>
            <a:endParaRPr lang="en-US" sz="2200" dirty="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Phone					Phone</a:t>
            </a:r>
            <a:endParaRPr lang="en-US" sz="2200" dirty="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Email					Email</a:t>
            </a:r>
            <a:endParaRPr lang="en-US" sz="2200" dirty="0">
              <a:solidFill>
                <a:schemeClr val="bg2">
                  <a:lumMod val="25000"/>
                </a:schemeClr>
              </a:solidFill>
              <a:latin typeface="Calibri" panose="020F0502020204030204" pitchFamily="34" charset="0"/>
            </a:endParaRPr>
          </a:p>
          <a:p>
            <a:pPr marL="109728" indent="0" algn="l">
              <a:buNone/>
            </a:pPr>
            <a:endParaRPr lang="en-US" sz="2200" dirty="0">
              <a:solidFill>
                <a:schemeClr val="bg2">
                  <a:lumMod val="25000"/>
                </a:schemeClr>
              </a:solidFill>
              <a:latin typeface="Calibri" panose="020F0502020204030204" pitchFamily="34" charset="0"/>
            </a:endParaRPr>
          </a:p>
          <a:p>
            <a:pPr marL="109728" indent="0" algn="l">
              <a:buNone/>
            </a:pPr>
            <a:r>
              <a:rPr lang="en-US" dirty="0" smtClean="0">
                <a:solidFill>
                  <a:schemeClr val="bg2">
                    <a:lumMod val="25000"/>
                  </a:schemeClr>
                </a:solidFill>
                <a:latin typeface="Calibri" panose="020F0502020204030204" pitchFamily="34" charset="0"/>
              </a:rPr>
              <a:t>Shared CHNA Reports: </a:t>
            </a:r>
            <a:r>
              <a:rPr lang="en-US" dirty="0" smtClean="0">
                <a:solidFill>
                  <a:schemeClr val="bg2">
                    <a:lumMod val="25000"/>
                  </a:schemeClr>
                </a:solidFill>
                <a:latin typeface="Calibri" panose="020F0502020204030204" pitchFamily="34" charset="0"/>
                <a:hlinkClick r:id="rId4"/>
              </a:rPr>
              <a:t>www.maine.gov/SHNAPP/</a:t>
            </a:r>
            <a:r>
              <a:rPr lang="en-US" dirty="0" smtClean="0">
                <a:solidFill>
                  <a:schemeClr val="bg2">
                    <a:lumMod val="25000"/>
                  </a:schemeClr>
                </a:solidFill>
                <a:latin typeface="Calibri" panose="020F0502020204030204" pitchFamily="34"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951528380"/>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2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86152702"/>
              </p:ext>
            </p:extLst>
          </p:nvPr>
        </p:nvGraphicFramePr>
        <p:xfrm>
          <a:off x="228600" y="1752600"/>
          <a:ext cx="3813048" cy="4118871"/>
        </p:xfrm>
        <a:graphic>
          <a:graphicData uri="http://schemas.openxmlformats.org/drawingml/2006/table">
            <a:tbl>
              <a:tblPr firstRow="1" bandRow="1">
                <a:tableStyleId>{2D5ABB26-0587-4C30-8999-92F81FD0307C}</a:tableStyleId>
              </a:tblPr>
              <a:tblGrid>
                <a:gridCol w="3813048"/>
              </a:tblGrid>
              <a:tr h="365084">
                <a:tc>
                  <a:txBody>
                    <a:bodyPr/>
                    <a:lstStyle/>
                    <a:p>
                      <a:pPr algn="ctr"/>
                      <a:r>
                        <a:rPr lang="en-US" b="1" dirty="0" smtClean="0">
                          <a:latin typeface="Calibri" panose="020F0502020204030204" pitchFamily="34" charset="0"/>
                        </a:rPr>
                        <a:t>Data</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16691">
                <a:tc>
                  <a:txBody>
                    <a:bodyPr/>
                    <a:lstStyle/>
                    <a:p>
                      <a:pPr algn="ctr"/>
                      <a:endParaRPr lang="en-US" dirty="0" smtClean="0">
                        <a:latin typeface="Calibri" panose="020F0502020204030204" pitchFamily="34" charset="0"/>
                      </a:endParaRPr>
                    </a:p>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Quantitative</a:t>
                      </a:r>
                      <a:r>
                        <a:rPr lang="en-US" sz="2000" baseline="0" dirty="0" smtClean="0">
                          <a:latin typeface="Calibri" panose="020F0502020204030204" pitchFamily="34" charset="0"/>
                        </a:rPr>
                        <a:t> Data</a:t>
                      </a:r>
                    </a:p>
                    <a:p>
                      <a:pPr algn="ctr"/>
                      <a:r>
                        <a:rPr lang="en-US" sz="2000" baseline="0" dirty="0" smtClean="0">
                          <a:latin typeface="Calibri" panose="020F0502020204030204" pitchFamily="34" charset="0"/>
                        </a:rPr>
                        <a:t>25 Secondary Sources</a:t>
                      </a:r>
                    </a:p>
                    <a:p>
                      <a:pPr algn="ctr"/>
                      <a:endParaRPr lang="en-US" sz="2000" baseline="0" dirty="0" smtClean="0">
                        <a:latin typeface="Calibri" panose="020F0502020204030204" pitchFamily="34" charset="0"/>
                      </a:endParaRP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3026">
                <a:tc>
                  <a:txBody>
                    <a:bodyPr/>
                    <a:lstStyle/>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SHNAPP Stakeholders</a:t>
                      </a:r>
                      <a:r>
                        <a:rPr lang="en-US" sz="2000" baseline="0" dirty="0" smtClean="0">
                          <a:latin typeface="Calibri" panose="020F0502020204030204" pitchFamily="34" charset="0"/>
                        </a:rPr>
                        <a:t> Survey</a:t>
                      </a:r>
                    </a:p>
                    <a:p>
                      <a:pPr algn="ctr"/>
                      <a:endParaRPr lang="en-US" sz="1600" baseline="0" dirty="0" smtClean="0">
                        <a:latin typeface="Calibri" panose="020F0502020204030204" pitchFamily="34" charset="0"/>
                      </a:endParaRPr>
                    </a:p>
                    <a:p>
                      <a:pPr algn="ctr"/>
                      <a:endParaRPr lang="en-US" sz="1050" baseline="0" dirty="0" smtClean="0">
                        <a:latin typeface="Calibri" panose="020F0502020204030204" pitchFamily="34" charset="0"/>
                      </a:endParaRPr>
                    </a:p>
                    <a:p>
                      <a:pPr algn="ctr"/>
                      <a:endParaRPr lang="en-US" baseline="0" dirty="0" smtClean="0">
                        <a:latin typeface="Calibri" panose="020F0502020204030204" pitchFamily="34" charset="0"/>
                      </a:endParaRPr>
                    </a:p>
                    <a:p>
                      <a:pPr algn="ctr"/>
                      <a:endParaRPr lang="en-US" sz="14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84755415"/>
              </p:ext>
            </p:extLst>
          </p:nvPr>
        </p:nvGraphicFramePr>
        <p:xfrm>
          <a:off x="5105400" y="1752600"/>
          <a:ext cx="3810000" cy="4114800"/>
        </p:xfrm>
        <a:graphic>
          <a:graphicData uri="http://schemas.openxmlformats.org/drawingml/2006/table">
            <a:tbl>
              <a:tblPr firstRow="1" bandRow="1">
                <a:tableStyleId>{2D5ABB26-0587-4C30-8999-92F81FD0307C}</a:tableStyleId>
              </a:tblPr>
              <a:tblGrid>
                <a:gridCol w="3810000"/>
              </a:tblGrid>
              <a:tr h="283532">
                <a:tc>
                  <a:txBody>
                    <a:bodyPr/>
                    <a:lstStyle/>
                    <a:p>
                      <a:pPr algn="ctr"/>
                      <a:r>
                        <a:rPr lang="en-US" b="1" dirty="0" smtClean="0">
                          <a:latin typeface="Calibri" panose="020F0502020204030204" pitchFamily="34" charset="0"/>
                        </a:rPr>
                        <a:t>Deliverables</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9448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State-level</a:t>
                      </a:r>
                      <a:r>
                        <a:rPr lang="en-US" sz="2000" baseline="0" dirty="0" smtClean="0">
                          <a:latin typeface="Calibri" panose="020F0502020204030204" pitchFamily="34" charset="0"/>
                        </a:rPr>
                        <a:t> Shared CHNA Report</a:t>
                      </a: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880">
                <a:tc>
                  <a:txBody>
                    <a:bodyPr/>
                    <a:lstStyle/>
                    <a:p>
                      <a:pPr algn="ctr"/>
                      <a:endParaRPr lang="en-US" sz="2000" baseline="0" dirty="0" smtClean="0">
                        <a:latin typeface="Calibri" panose="020F0502020204030204" pitchFamily="34" charset="0"/>
                      </a:endParaRPr>
                    </a:p>
                    <a:p>
                      <a:pPr algn="ctr"/>
                      <a:r>
                        <a:rPr lang="en-US" sz="2000" baseline="0" dirty="0" smtClean="0">
                          <a:latin typeface="Calibri" panose="020F0502020204030204" pitchFamily="34" charset="0"/>
                        </a:rPr>
                        <a:t>County-level Shared CHNA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Bangor, Lewiston/Auburn,</a:t>
                      </a:r>
                      <a:r>
                        <a:rPr lang="en-US" sz="2000" baseline="0" dirty="0" smtClean="0">
                          <a:latin typeface="Calibri" panose="020F0502020204030204" pitchFamily="34" charset="0"/>
                        </a:rPr>
                        <a:t> </a:t>
                      </a:r>
                    </a:p>
                    <a:p>
                      <a:pPr algn="ctr"/>
                      <a:r>
                        <a:rPr lang="en-US" sz="2000" baseline="0" dirty="0" smtClean="0">
                          <a:latin typeface="Calibri" panose="020F0502020204030204" pitchFamily="34" charset="0"/>
                        </a:rPr>
                        <a:t>Portland Shared CHNA </a:t>
                      </a:r>
                    </a:p>
                    <a:p>
                      <a:pPr algn="ctr"/>
                      <a:r>
                        <a:rPr lang="en-US" sz="2000" baseline="0" dirty="0" smtClean="0">
                          <a:latin typeface="Calibri" panose="020F0502020204030204" pitchFamily="34" charset="0"/>
                        </a:rPr>
                        <a:t>Summary Reports</a:t>
                      </a:r>
                    </a:p>
                    <a:p>
                      <a:pPr algn="ctr"/>
                      <a:endParaRPr lang="en-US" baseline="0" dirty="0" smtClean="0">
                        <a:latin typeface="Calibri" panose="020F0502020204030204" pitchFamily="34" charset="0"/>
                      </a:endParaRPr>
                    </a:p>
                    <a:p>
                      <a:pPr algn="ctr"/>
                      <a:endParaRPr lang="en-US"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ight Arrow 5"/>
          <p:cNvSpPr/>
          <p:nvPr/>
        </p:nvSpPr>
        <p:spPr>
          <a:xfrm>
            <a:off x="4038600" y="3767831"/>
            <a:ext cx="1066800" cy="5131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9809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Shared CHNA data tell a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Data interpretation</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Your role in the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Pulling it all together</a:t>
            </a:r>
          </a:p>
          <a:p>
            <a:endParaRPr lang="en-US" dirty="0">
              <a:latin typeface="Calibri" panose="020F0502020204030204" pitchFamily="34" charset="0"/>
            </a:endParaRPr>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38" t="56051" r="12002" b="2279"/>
          <a:stretch/>
        </p:blipFill>
        <p:spPr bwMode="auto">
          <a:xfrm>
            <a:off x="2077342" y="2000135"/>
            <a:ext cx="4989317" cy="285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Script</a:t>
            </a:r>
            <a:endParaRPr lang="en-US" dirty="0"/>
          </a:p>
        </p:txBody>
      </p:sp>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59278" y1="33803" x2="59278" y2="33803"/>
                        <a14:foregroundMark x1="63918" y1="31690" x2="63918" y2="31690"/>
                        <a14:foregroundMark x1="59794" y1="33099" x2="59794" y2="33099"/>
                        <a14:foregroundMark x1="61856" y1="33099" x2="61856" y2="33099"/>
                        <a14:foregroundMark x1="66495" y1="33099" x2="66495" y2="33099"/>
                        <a14:foregroundMark x1="56186" y1="29577" x2="56186" y2="29577"/>
                        <a14:foregroundMark x1="54639" y1="33803" x2="54639" y2="33803"/>
                        <a14:foregroundMark x1="54124" y1="34507" x2="54124" y2="34507"/>
                        <a14:foregroundMark x1="81443" y1="45070" x2="81443" y2="45070"/>
                        <a14:foregroundMark x1="78351" y1="40845" x2="78351" y2="40845"/>
                        <a14:foregroundMark x1="81443" y1="43662" x2="81443" y2="43662"/>
                        <a14:foregroundMark x1="82474" y1="47183" x2="82474" y2="47183"/>
                        <a14:foregroundMark x1="83505" y1="49296" x2="83505" y2="49296"/>
                        <a14:foregroundMark x1="85052" y1="50704" x2="85052" y2="50704"/>
                        <a14:foregroundMark x1="85052" y1="50704" x2="85052" y2="50704"/>
                        <a14:foregroundMark x1="74227" y1="38028" x2="74227" y2="38028"/>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4473019"/>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latin typeface="Calibri" panose="020F0502020204030204" pitchFamily="34" charset="0"/>
              </a:rPr>
              <a:t>100 people</a:t>
            </a:r>
            <a:endParaRPr lang="en-US" sz="1600" dirty="0">
              <a:latin typeface="Calibri" panose="020F0502020204030204" pitchFamily="34" charset="0"/>
            </a:endParaRPr>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latin typeface="Calibri" panose="020F0502020204030204" pitchFamily="34" charset="0"/>
              </a:rPr>
              <a:t>1,000 infants</a:t>
            </a:r>
            <a:endParaRPr lang="en-US" sz="1600" dirty="0">
              <a:latin typeface="Calibri" panose="020F0502020204030204" pitchFamily="34" charset="0"/>
            </a:endParaRPr>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4843</TotalTime>
  <Words>3687</Words>
  <Application>Microsoft Office PowerPoint</Application>
  <PresentationFormat>On-screen Show (4:3)</PresentationFormat>
  <Paragraphs>327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York County</vt:lpstr>
      <vt:lpstr>Top issues affecting where we live, work, learn &amp; play in York County</vt:lpstr>
      <vt:lpstr> Mental Health &amp; Depression York County</vt:lpstr>
      <vt:lpstr>Mental Health &amp; Depression York County</vt:lpstr>
      <vt:lpstr>2 Minute Data Review</vt:lpstr>
      <vt:lpstr> Drug &amp; Alcohol Abuse York County</vt:lpstr>
      <vt:lpstr>Drug &amp; Alcohol Abuse York County</vt:lpstr>
      <vt:lpstr>Drug &amp; Alcohol Abuse York County</vt:lpstr>
      <vt:lpstr>2 Minute Data Review</vt:lpstr>
      <vt:lpstr> Obesity York County</vt:lpstr>
      <vt:lpstr>Obesity York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276</cp:revision>
  <cp:lastPrinted>2015-10-02T18:28:17Z</cp:lastPrinted>
  <dcterms:created xsi:type="dcterms:W3CDTF">2015-06-09T16:33:57Z</dcterms:created>
  <dcterms:modified xsi:type="dcterms:W3CDTF">2015-10-15T20:34:44Z</dcterms:modified>
</cp:coreProperties>
</file>